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6" r:id="rId2"/>
    <p:sldId id="313" r:id="rId3"/>
    <p:sldId id="314" r:id="rId4"/>
    <p:sldId id="707" r:id="rId5"/>
    <p:sldId id="679" r:id="rId6"/>
    <p:sldId id="694" r:id="rId7"/>
    <p:sldId id="685" r:id="rId8"/>
    <p:sldId id="703" r:id="rId9"/>
    <p:sldId id="704" r:id="rId10"/>
    <p:sldId id="608" r:id="rId11"/>
    <p:sldId id="709" r:id="rId12"/>
    <p:sldId id="609" r:id="rId13"/>
    <p:sldId id="712" r:id="rId14"/>
    <p:sldId id="610" r:id="rId15"/>
    <p:sldId id="611" r:id="rId16"/>
    <p:sldId id="612" r:id="rId17"/>
    <p:sldId id="613" r:id="rId18"/>
    <p:sldId id="715" r:id="rId19"/>
    <p:sldId id="614" r:id="rId20"/>
    <p:sldId id="615" r:id="rId21"/>
    <p:sldId id="713" r:id="rId22"/>
    <p:sldId id="714" r:id="rId23"/>
    <p:sldId id="619" r:id="rId24"/>
    <p:sldId id="711" r:id="rId25"/>
    <p:sldId id="616" r:id="rId26"/>
    <p:sldId id="617" r:id="rId27"/>
    <p:sldId id="618" r:id="rId28"/>
    <p:sldId id="274" r:id="rId29"/>
    <p:sldId id="298" r:id="rId30"/>
    <p:sldId id="29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00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16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0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 4500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10 -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Three-sentence Summary of the Maximum-Flow Problem and the Ford-Fulkerson Algorithm and Minimum Cuts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51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Flow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41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flow network</a:t>
            </a:r>
            <a:r>
              <a:rPr lang="en-US" dirty="0"/>
              <a:t> is a weighted, directed graph with positive edge weights</a:t>
            </a:r>
          </a:p>
          <a:p>
            <a:pPr lvl="1"/>
            <a:r>
              <a:rPr lang="en-US" dirty="0"/>
              <a:t>Think of the weights as </a:t>
            </a:r>
            <a:r>
              <a:rPr lang="en-US" b="1" dirty="0"/>
              <a:t>capacities</a:t>
            </a:r>
            <a:r>
              <a:rPr lang="en-US" dirty="0"/>
              <a:t>, representing the maximum units that can flow across an edge</a:t>
            </a:r>
          </a:p>
          <a:p>
            <a:pPr lvl="1"/>
            <a:r>
              <a:rPr lang="en-US" dirty="0"/>
              <a:t>It has a </a:t>
            </a:r>
            <a:r>
              <a:rPr lang="en-US" b="1" dirty="0"/>
              <a:t>source</a:t>
            </a:r>
            <a:r>
              <a:rPr lang="en-US" dirty="0"/>
              <a:t> </a:t>
            </a:r>
            <a:r>
              <a:rPr lang="en-US" b="1" i="1" dirty="0"/>
              <a:t>s</a:t>
            </a:r>
            <a:r>
              <a:rPr lang="en-US" dirty="0"/>
              <a:t> (where everything comes from) </a:t>
            </a:r>
          </a:p>
          <a:p>
            <a:pPr lvl="1"/>
            <a:r>
              <a:rPr lang="en-US" dirty="0"/>
              <a:t>And a </a:t>
            </a:r>
            <a:r>
              <a:rPr lang="en-US" b="1" dirty="0"/>
              <a:t>sink</a:t>
            </a:r>
            <a:r>
              <a:rPr lang="en-US" dirty="0"/>
              <a:t> </a:t>
            </a:r>
            <a:r>
              <a:rPr lang="en-US" b="1" i="1" dirty="0"/>
              <a:t>t</a:t>
            </a:r>
            <a:r>
              <a:rPr lang="en-US" dirty="0"/>
              <a:t> (where everything goes to)</a:t>
            </a:r>
          </a:p>
          <a:p>
            <a:r>
              <a:rPr lang="en-US" dirty="0"/>
              <a:t>Some books refer to this kind of flow network specifically as an </a:t>
            </a:r>
            <a:r>
              <a:rPr lang="en-US" b="1" i="1" dirty="0" err="1"/>
              <a:t>st</a:t>
            </a:r>
            <a:r>
              <a:rPr lang="en-US" dirty="0"/>
              <a:t>-flow network</a:t>
            </a:r>
          </a:p>
        </p:txBody>
      </p:sp>
    </p:spTree>
    <p:extLst>
      <p:ext uri="{BB962C8B-B14F-4D97-AF65-F5344CB8AC3E}">
        <p14:creationId xmlns:p14="http://schemas.microsoft.com/office/powerpoint/2010/main" val="66028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512-1F60-4E1D-9264-4F6085776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C9D36-38CF-4A32-8076-5109B2435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definition of </a:t>
            </a:r>
            <a:r>
              <a:rPr lang="en-US" b="1" i="1" dirty="0"/>
              <a:t>s</a:t>
            </a:r>
            <a:r>
              <a:rPr lang="en-US" dirty="0"/>
              <a:t>-</a:t>
            </a:r>
            <a:r>
              <a:rPr lang="en-US" b="1" i="1" dirty="0"/>
              <a:t>t</a:t>
            </a:r>
            <a:r>
              <a:rPr lang="en-US" dirty="0"/>
              <a:t> flow is a function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e</a:t>
            </a:r>
            <a:r>
              <a:rPr lang="en-US" dirty="0"/>
              <a:t>) that maps a non-negative real number to each edge </a:t>
            </a:r>
            <a:r>
              <a:rPr lang="en-US" b="1" i="1" dirty="0"/>
              <a:t>e</a:t>
            </a:r>
            <a:r>
              <a:rPr lang="en-US" dirty="0"/>
              <a:t> meeting the following conditions:</a:t>
            </a:r>
          </a:p>
          <a:p>
            <a:pPr lvl="1"/>
            <a:r>
              <a:rPr lang="en-US" b="1" dirty="0"/>
              <a:t>Capacity condition:</a:t>
            </a:r>
            <a:r>
              <a:rPr lang="en-US" dirty="0"/>
              <a:t> No edge has more flow mapped to it than its capacity </a:t>
            </a:r>
            <a:r>
              <a:rPr lang="en-US" b="1" i="1" dirty="0"/>
              <a:t>c</a:t>
            </a:r>
            <a:r>
              <a:rPr lang="en-US" dirty="0"/>
              <a:t>(</a:t>
            </a:r>
            <a:r>
              <a:rPr lang="en-US" b="1" i="1" dirty="0"/>
              <a:t>e</a:t>
            </a:r>
            <a:r>
              <a:rPr lang="en-US" dirty="0"/>
              <a:t>), more formally 0 ≤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e</a:t>
            </a:r>
            <a:r>
              <a:rPr lang="en-US" dirty="0"/>
              <a:t>) ≤ </a:t>
            </a:r>
            <a:r>
              <a:rPr lang="en-US" b="1" i="1" dirty="0"/>
              <a:t>c</a:t>
            </a:r>
            <a:r>
              <a:rPr lang="en-US" dirty="0"/>
              <a:t>(</a:t>
            </a:r>
            <a:r>
              <a:rPr lang="en-US" b="1" i="1" dirty="0"/>
              <a:t>e</a:t>
            </a:r>
            <a:r>
              <a:rPr lang="en-US" dirty="0"/>
              <a:t>)</a:t>
            </a:r>
          </a:p>
          <a:p>
            <a:pPr lvl="1"/>
            <a:r>
              <a:rPr lang="en-US" b="1" dirty="0"/>
              <a:t>Conservation condition:</a:t>
            </a:r>
            <a:r>
              <a:rPr lang="en-US" dirty="0"/>
              <a:t> Except for </a:t>
            </a:r>
            <a:r>
              <a:rPr lang="en-US" b="1" i="1" dirty="0"/>
              <a:t>s</a:t>
            </a:r>
            <a:r>
              <a:rPr lang="en-US" dirty="0"/>
              <a:t> and </a:t>
            </a:r>
            <a:r>
              <a:rPr lang="en-US" b="1" i="1" dirty="0"/>
              <a:t>t</a:t>
            </a:r>
            <a:r>
              <a:rPr lang="en-US" dirty="0"/>
              <a:t>, the flow coming into a node </a:t>
            </a:r>
            <a:r>
              <a:rPr lang="en-US" b="1" i="1" dirty="0"/>
              <a:t>v</a:t>
            </a:r>
            <a:r>
              <a:rPr lang="en-US" dirty="0"/>
              <a:t> is the same as the flow going out</a:t>
            </a:r>
          </a:p>
          <a:p>
            <a:r>
              <a:rPr lang="en-US" dirty="0"/>
              <a:t>These conditions are intuitive: You can't pump more through a pipe than its capacity and material doesn't accumulate at a pipe joint</a:t>
            </a:r>
          </a:p>
        </p:txBody>
      </p:sp>
    </p:spTree>
    <p:extLst>
      <p:ext uri="{BB962C8B-B14F-4D97-AF65-F5344CB8AC3E}">
        <p14:creationId xmlns:p14="http://schemas.microsoft.com/office/powerpoint/2010/main" val="2967953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of flow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Oil flowing from a start to a destination</a:t>
            </a:r>
          </a:p>
          <a:p>
            <a:r>
              <a:rPr lang="en-US" dirty="0"/>
              <a:t>Airline crews needed to man aircraft, moving from city to city</a:t>
            </a:r>
          </a:p>
          <a:p>
            <a:r>
              <a:rPr lang="en-US" dirty="0"/>
              <a:t>Goods being produced by factories and consumed by cities, with roads that can accommodate a certain amount of traffic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70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common flow problem is to find the </a:t>
            </a:r>
            <a:r>
              <a:rPr lang="en-US" b="1" dirty="0"/>
              <a:t>maximum flow</a:t>
            </a:r>
          </a:p>
          <a:p>
            <a:r>
              <a:rPr lang="en-US" dirty="0"/>
              <a:t>A maximum flow is a flow such that the amount leaving </a:t>
            </a:r>
            <a:r>
              <a:rPr lang="en-US" b="1" i="1" dirty="0"/>
              <a:t>s</a:t>
            </a:r>
            <a:r>
              <a:rPr lang="en-US" dirty="0"/>
              <a:t> and the amount going into </a:t>
            </a:r>
            <a:r>
              <a:rPr lang="en-US" b="1" i="1" dirty="0"/>
              <a:t>t</a:t>
            </a:r>
            <a:r>
              <a:rPr lang="en-US" dirty="0"/>
              <a:t> is as large as possible</a:t>
            </a:r>
          </a:p>
          <a:p>
            <a:r>
              <a:rPr lang="en-US" dirty="0"/>
              <a:t>In other words:</a:t>
            </a:r>
          </a:p>
          <a:p>
            <a:pPr lvl="1"/>
            <a:r>
              <a:rPr lang="en-US" dirty="0"/>
              <a:t>The maximum amount of flow gets from </a:t>
            </a:r>
            <a:r>
              <a:rPr lang="en-US" b="1" i="1" dirty="0"/>
              <a:t>s</a:t>
            </a:r>
            <a:r>
              <a:rPr lang="en-US" dirty="0"/>
              <a:t> to </a:t>
            </a:r>
            <a:r>
              <a:rPr lang="en-US" b="1" i="1" dirty="0"/>
              <a:t>t</a:t>
            </a:r>
          </a:p>
          <a:p>
            <a:pPr lvl="1"/>
            <a:r>
              <a:rPr lang="en-US" dirty="0"/>
              <a:t>No edge has more flow than its capacity</a:t>
            </a:r>
          </a:p>
          <a:p>
            <a:pPr lvl="1"/>
            <a:r>
              <a:rPr lang="en-US" dirty="0"/>
              <a:t>The flow going into every node (except </a:t>
            </a:r>
            <a:r>
              <a:rPr lang="en-US" b="1" i="1" dirty="0"/>
              <a:t>s</a:t>
            </a:r>
            <a:r>
              <a:rPr lang="en-US" dirty="0"/>
              <a:t> and </a:t>
            </a:r>
            <a:r>
              <a:rPr lang="en-US" b="1" i="1" dirty="0"/>
              <a:t>t</a:t>
            </a:r>
            <a:r>
              <a:rPr lang="en-US" dirty="0"/>
              <a:t>) is equal to the flow going 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732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network</a:t>
            </a:r>
          </a:p>
        </p:txBody>
      </p:sp>
      <p:sp>
        <p:nvSpPr>
          <p:cNvPr id="4" name="Oval 3"/>
          <p:cNvSpPr/>
          <p:nvPr/>
        </p:nvSpPr>
        <p:spPr>
          <a:xfrm>
            <a:off x="2362200" y="3886200"/>
            <a:ext cx="533400" cy="533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s</a:t>
            </a:r>
          </a:p>
        </p:txBody>
      </p:sp>
      <p:sp>
        <p:nvSpPr>
          <p:cNvPr id="5" name="Oval 4"/>
          <p:cNvSpPr/>
          <p:nvPr/>
        </p:nvSpPr>
        <p:spPr>
          <a:xfrm>
            <a:off x="9372600" y="3886200"/>
            <a:ext cx="533400" cy="533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t</a:t>
            </a:r>
          </a:p>
        </p:txBody>
      </p:sp>
      <p:sp>
        <p:nvSpPr>
          <p:cNvPr id="6" name="Oval 5"/>
          <p:cNvSpPr/>
          <p:nvPr/>
        </p:nvSpPr>
        <p:spPr>
          <a:xfrm>
            <a:off x="4191000" y="205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7391400" y="205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4191000" y="388847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7391400" y="388847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d</a:t>
            </a:r>
          </a:p>
        </p:txBody>
      </p:sp>
      <p:sp>
        <p:nvSpPr>
          <p:cNvPr id="10" name="Oval 9"/>
          <p:cNvSpPr/>
          <p:nvPr/>
        </p:nvSpPr>
        <p:spPr>
          <a:xfrm>
            <a:off x="4191000" y="5715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e</a:t>
            </a:r>
          </a:p>
        </p:txBody>
      </p:sp>
      <p:sp>
        <p:nvSpPr>
          <p:cNvPr id="11" name="Oval 10"/>
          <p:cNvSpPr/>
          <p:nvPr/>
        </p:nvSpPr>
        <p:spPr>
          <a:xfrm>
            <a:off x="7391400" y="5715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f</a:t>
            </a:r>
          </a:p>
        </p:txBody>
      </p:sp>
      <p:cxnSp>
        <p:nvCxnSpPr>
          <p:cNvPr id="13" name="Straight Arrow Connector 12"/>
          <p:cNvCxnSpPr>
            <a:stCxn id="4" idx="6"/>
            <a:endCxn id="8" idx="2"/>
          </p:cNvCxnSpPr>
          <p:nvPr/>
        </p:nvCxnSpPr>
        <p:spPr>
          <a:xfrm>
            <a:off x="2895600" y="4152901"/>
            <a:ext cx="1295400" cy="227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7"/>
            <a:endCxn id="6" idx="3"/>
          </p:cNvCxnSpPr>
          <p:nvPr/>
        </p:nvCxnSpPr>
        <p:spPr>
          <a:xfrm flipV="1">
            <a:off x="2817485" y="2512685"/>
            <a:ext cx="14516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6"/>
            <a:endCxn id="7" idx="2"/>
          </p:cNvCxnSpPr>
          <p:nvPr/>
        </p:nvCxnSpPr>
        <p:spPr>
          <a:xfrm>
            <a:off x="4724400" y="2324100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5"/>
            <a:endCxn id="9" idx="1"/>
          </p:cNvCxnSpPr>
          <p:nvPr/>
        </p:nvCxnSpPr>
        <p:spPr>
          <a:xfrm>
            <a:off x="4646285" y="2512686"/>
            <a:ext cx="2823230" cy="145390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6"/>
            <a:endCxn id="9" idx="2"/>
          </p:cNvCxnSpPr>
          <p:nvPr/>
        </p:nvCxnSpPr>
        <p:spPr>
          <a:xfrm>
            <a:off x="4724400" y="4155175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9" idx="6"/>
            <a:endCxn id="5" idx="2"/>
          </p:cNvCxnSpPr>
          <p:nvPr/>
        </p:nvCxnSpPr>
        <p:spPr>
          <a:xfrm flipV="1">
            <a:off x="7924800" y="4152901"/>
            <a:ext cx="1447800" cy="227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7" idx="5"/>
            <a:endCxn id="5" idx="1"/>
          </p:cNvCxnSpPr>
          <p:nvPr/>
        </p:nvCxnSpPr>
        <p:spPr>
          <a:xfrm>
            <a:off x="7846685" y="2512685"/>
            <a:ext cx="16040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8" idx="5"/>
            <a:endCxn id="11" idx="1"/>
          </p:cNvCxnSpPr>
          <p:nvPr/>
        </p:nvCxnSpPr>
        <p:spPr>
          <a:xfrm>
            <a:off x="4646285" y="4343761"/>
            <a:ext cx="2823230" cy="144935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0" idx="6"/>
            <a:endCxn id="11" idx="2"/>
          </p:cNvCxnSpPr>
          <p:nvPr/>
        </p:nvCxnSpPr>
        <p:spPr>
          <a:xfrm>
            <a:off x="4724400" y="5981700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4" idx="5"/>
            <a:endCxn id="10" idx="1"/>
          </p:cNvCxnSpPr>
          <p:nvPr/>
        </p:nvCxnSpPr>
        <p:spPr>
          <a:xfrm>
            <a:off x="2817485" y="4341485"/>
            <a:ext cx="14516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1" idx="0"/>
            <a:endCxn id="9" idx="4"/>
          </p:cNvCxnSpPr>
          <p:nvPr/>
        </p:nvCxnSpPr>
        <p:spPr>
          <a:xfrm flipV="1">
            <a:off x="7658100" y="4421876"/>
            <a:ext cx="0" cy="129312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1" idx="7"/>
            <a:endCxn id="5" idx="3"/>
          </p:cNvCxnSpPr>
          <p:nvPr/>
        </p:nvCxnSpPr>
        <p:spPr>
          <a:xfrm flipV="1">
            <a:off x="7846685" y="4341485"/>
            <a:ext cx="16040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560685" y="164167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48000" y="258811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865485" y="254206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190883" y="353425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7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560685" y="3540312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458200" y="2594172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153400" y="353156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7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534400" y="50393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6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558945" y="476810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334000" y="48869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486400" y="598679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819400" y="48869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009665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Augmenting path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Our algorithm involves adding </a:t>
            </a:r>
            <a:r>
              <a:rPr lang="en-US" b="1" dirty="0"/>
              <a:t>augmenting paths</a:t>
            </a:r>
            <a:r>
              <a:rPr lang="en-US" dirty="0"/>
              <a:t> to our graph</a:t>
            </a:r>
          </a:p>
          <a:p>
            <a:r>
              <a:rPr lang="en-US" dirty="0"/>
              <a:t>A flow augmenting path:</a:t>
            </a:r>
          </a:p>
          <a:p>
            <a:pPr lvl="1"/>
            <a:r>
              <a:rPr lang="en-US" dirty="0"/>
              <a:t>Starts at </a:t>
            </a:r>
            <a:r>
              <a:rPr lang="en-US" b="1" i="1" dirty="0"/>
              <a:t>s</a:t>
            </a:r>
            <a:r>
              <a:rPr lang="en-US" dirty="0"/>
              <a:t> and ends at </a:t>
            </a:r>
            <a:r>
              <a:rPr lang="en-US" b="1" i="1" dirty="0"/>
              <a:t>t</a:t>
            </a:r>
          </a:p>
          <a:p>
            <a:pPr lvl="1"/>
            <a:r>
              <a:rPr lang="en-US" dirty="0"/>
              <a:t>May cross some edges in the direction of the edge (forward edges)</a:t>
            </a:r>
          </a:p>
          <a:p>
            <a:pPr lvl="1"/>
            <a:r>
              <a:rPr lang="en-US" dirty="0"/>
              <a:t>May cross some edges in the opposite direction (backwards edges)</a:t>
            </a:r>
          </a:p>
          <a:p>
            <a:pPr lvl="1"/>
            <a:r>
              <a:rPr lang="en-US" dirty="0"/>
              <a:t>Increases the flow by the minimum of the unused capacity in the forward edges or the maximum of the flow in the backwards edges</a:t>
            </a:r>
          </a:p>
        </p:txBody>
      </p:sp>
    </p:spTree>
    <p:extLst>
      <p:ext uri="{BB962C8B-B14F-4D97-AF65-F5344CB8AC3E}">
        <p14:creationId xmlns:p14="http://schemas.microsoft.com/office/powerpoint/2010/main" val="380105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5A6AA-4636-427A-A84C-1895B50B9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64AF1-5077-45E0-82D8-392E36F92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all the capacity of an edge is used, we say that edge is </a:t>
            </a:r>
            <a:r>
              <a:rPr lang="en-US" b="1" dirty="0"/>
              <a:t>saturated</a:t>
            </a:r>
          </a:p>
          <a:p>
            <a:r>
              <a:rPr lang="en-US" dirty="0"/>
              <a:t>After adding an augmenting path, we refer to the new graph (with updated flows) as the </a:t>
            </a:r>
            <a:r>
              <a:rPr lang="en-US" b="1" dirty="0"/>
              <a:t>residual graph</a:t>
            </a:r>
          </a:p>
          <a:p>
            <a:r>
              <a:rPr lang="en-US" dirty="0"/>
              <a:t>The capacity left on edges in the residual graph is its </a:t>
            </a:r>
            <a:r>
              <a:rPr lang="en-US" b="1" dirty="0"/>
              <a:t>residual capacity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75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Ford-Fulkerson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Ford-Fulkerson is a family of algorithms for finding the maximum flow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Start with zero flow on all edges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Find an augmenting path (increasing flow on forward edges and decreasing flow on backwards edges)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If you can still find an augmenting path in the residual graph, go back to Step 2</a:t>
            </a:r>
          </a:p>
          <a:p>
            <a:pPr marL="633222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50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Sequence alignment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a max flow</a:t>
            </a:r>
          </a:p>
        </p:txBody>
      </p:sp>
      <p:sp>
        <p:nvSpPr>
          <p:cNvPr id="4" name="Oval 3"/>
          <p:cNvSpPr/>
          <p:nvPr/>
        </p:nvSpPr>
        <p:spPr>
          <a:xfrm>
            <a:off x="2362200" y="3886200"/>
            <a:ext cx="533400" cy="533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s</a:t>
            </a:r>
          </a:p>
        </p:txBody>
      </p:sp>
      <p:sp>
        <p:nvSpPr>
          <p:cNvPr id="5" name="Oval 4"/>
          <p:cNvSpPr/>
          <p:nvPr/>
        </p:nvSpPr>
        <p:spPr>
          <a:xfrm>
            <a:off x="9372600" y="3886200"/>
            <a:ext cx="533400" cy="533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t</a:t>
            </a:r>
          </a:p>
        </p:txBody>
      </p:sp>
      <p:sp>
        <p:nvSpPr>
          <p:cNvPr id="6" name="Oval 5"/>
          <p:cNvSpPr/>
          <p:nvPr/>
        </p:nvSpPr>
        <p:spPr>
          <a:xfrm>
            <a:off x="4191000" y="205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7391400" y="205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4191000" y="388847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7391400" y="388847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d</a:t>
            </a:r>
          </a:p>
        </p:txBody>
      </p:sp>
      <p:sp>
        <p:nvSpPr>
          <p:cNvPr id="10" name="Oval 9"/>
          <p:cNvSpPr/>
          <p:nvPr/>
        </p:nvSpPr>
        <p:spPr>
          <a:xfrm>
            <a:off x="4191000" y="5715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e</a:t>
            </a:r>
          </a:p>
        </p:txBody>
      </p:sp>
      <p:sp>
        <p:nvSpPr>
          <p:cNvPr id="11" name="Oval 10"/>
          <p:cNvSpPr/>
          <p:nvPr/>
        </p:nvSpPr>
        <p:spPr>
          <a:xfrm>
            <a:off x="7391400" y="5715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f</a:t>
            </a:r>
          </a:p>
        </p:txBody>
      </p:sp>
      <p:cxnSp>
        <p:nvCxnSpPr>
          <p:cNvPr id="13" name="Straight Arrow Connector 12"/>
          <p:cNvCxnSpPr>
            <a:stCxn id="4" idx="6"/>
            <a:endCxn id="8" idx="2"/>
          </p:cNvCxnSpPr>
          <p:nvPr/>
        </p:nvCxnSpPr>
        <p:spPr>
          <a:xfrm>
            <a:off x="2895600" y="4152901"/>
            <a:ext cx="1295400" cy="227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cxnSpLocks/>
            <a:stCxn id="4" idx="7"/>
            <a:endCxn id="6" idx="3"/>
          </p:cNvCxnSpPr>
          <p:nvPr/>
        </p:nvCxnSpPr>
        <p:spPr>
          <a:xfrm flipV="1">
            <a:off x="2817485" y="2512685"/>
            <a:ext cx="14516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6"/>
            <a:endCxn id="7" idx="2"/>
          </p:cNvCxnSpPr>
          <p:nvPr/>
        </p:nvCxnSpPr>
        <p:spPr>
          <a:xfrm>
            <a:off x="4724400" y="2324100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5"/>
            <a:endCxn id="9" idx="1"/>
          </p:cNvCxnSpPr>
          <p:nvPr/>
        </p:nvCxnSpPr>
        <p:spPr>
          <a:xfrm>
            <a:off x="4646285" y="2512686"/>
            <a:ext cx="2823230" cy="145390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6"/>
            <a:endCxn id="9" idx="2"/>
          </p:cNvCxnSpPr>
          <p:nvPr/>
        </p:nvCxnSpPr>
        <p:spPr>
          <a:xfrm>
            <a:off x="4724400" y="4155175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9" idx="6"/>
            <a:endCxn id="5" idx="2"/>
          </p:cNvCxnSpPr>
          <p:nvPr/>
        </p:nvCxnSpPr>
        <p:spPr>
          <a:xfrm flipV="1">
            <a:off x="7924800" y="4152901"/>
            <a:ext cx="1447800" cy="227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7" idx="5"/>
            <a:endCxn id="5" idx="1"/>
          </p:cNvCxnSpPr>
          <p:nvPr/>
        </p:nvCxnSpPr>
        <p:spPr>
          <a:xfrm>
            <a:off x="7846685" y="2512685"/>
            <a:ext cx="16040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8" idx="5"/>
            <a:endCxn id="11" idx="1"/>
          </p:cNvCxnSpPr>
          <p:nvPr/>
        </p:nvCxnSpPr>
        <p:spPr>
          <a:xfrm>
            <a:off x="4646285" y="4343761"/>
            <a:ext cx="2823230" cy="144935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0" idx="6"/>
            <a:endCxn id="11" idx="2"/>
          </p:cNvCxnSpPr>
          <p:nvPr/>
        </p:nvCxnSpPr>
        <p:spPr>
          <a:xfrm>
            <a:off x="4724400" y="5981700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4" idx="5"/>
            <a:endCxn id="10" idx="1"/>
          </p:cNvCxnSpPr>
          <p:nvPr/>
        </p:nvCxnSpPr>
        <p:spPr>
          <a:xfrm>
            <a:off x="2817485" y="4341485"/>
            <a:ext cx="14516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1" idx="0"/>
            <a:endCxn id="9" idx="4"/>
          </p:cNvCxnSpPr>
          <p:nvPr/>
        </p:nvCxnSpPr>
        <p:spPr>
          <a:xfrm flipV="1">
            <a:off x="7658100" y="4421876"/>
            <a:ext cx="0" cy="129312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1" idx="7"/>
            <a:endCxn id="5" idx="3"/>
          </p:cNvCxnSpPr>
          <p:nvPr/>
        </p:nvCxnSpPr>
        <p:spPr>
          <a:xfrm flipV="1">
            <a:off x="7846685" y="4341485"/>
            <a:ext cx="16040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560685" y="164167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48000" y="258811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865485" y="254206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190883" y="353425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7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560685" y="3540312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458200" y="2594172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153400" y="353156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7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534400" y="50393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6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558945" y="476810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334000" y="48869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486400" y="598679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819400" y="48869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8205861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A90FD-5836-4F69-8366-2D6B91A1B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do we need the rule for backwards edges?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C6069-63CC-4DC4-ACBB-849D71A58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18556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If you don't have the rule for backwards edges, you can sometimes get stuck with more flow left unused</a:t>
            </a:r>
          </a:p>
          <a:p>
            <a:r>
              <a:rPr lang="en-US" dirty="0"/>
              <a:t>Consider the following example:</a:t>
            </a: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90219834-48D3-416B-BA6F-410ADBE59390}"/>
              </a:ext>
            </a:extLst>
          </p:cNvPr>
          <p:cNvGrpSpPr/>
          <p:nvPr/>
        </p:nvGrpSpPr>
        <p:grpSpPr>
          <a:xfrm>
            <a:off x="914400" y="3070384"/>
            <a:ext cx="2514600" cy="2541404"/>
            <a:chOff x="914400" y="3070384"/>
            <a:chExt cx="2514600" cy="2541404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5C0110BC-D5DB-4D7C-B26D-F09C4D21EA9D}"/>
                </a:ext>
              </a:extLst>
            </p:cNvPr>
            <p:cNvSpPr/>
            <p:nvPr/>
          </p:nvSpPr>
          <p:spPr>
            <a:xfrm>
              <a:off x="914400" y="4069380"/>
              <a:ext cx="533400" cy="5334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i="1" dirty="0"/>
                <a:t>s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9668CC7-9DD7-4101-A4BC-D7380A441627}"/>
                </a:ext>
              </a:extLst>
            </p:cNvPr>
            <p:cNvSpPr/>
            <p:nvPr/>
          </p:nvSpPr>
          <p:spPr>
            <a:xfrm>
              <a:off x="2895600" y="4069380"/>
              <a:ext cx="533400" cy="5334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i="1" dirty="0"/>
                <a:t>t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37BC849-C906-4272-B18E-59F07C5AED55}"/>
                </a:ext>
              </a:extLst>
            </p:cNvPr>
            <p:cNvSpPr/>
            <p:nvPr/>
          </p:nvSpPr>
          <p:spPr>
            <a:xfrm>
              <a:off x="1905000" y="3070384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i="1" dirty="0"/>
                <a:t>u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9713E8B-461A-4305-B177-8C798B4B8CA8}"/>
                </a:ext>
              </a:extLst>
            </p:cNvPr>
            <p:cNvSpPr/>
            <p:nvPr/>
          </p:nvSpPr>
          <p:spPr>
            <a:xfrm>
              <a:off x="1905000" y="5078388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i="1" dirty="0"/>
                <a:t>v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9A698FDF-DFD0-4514-9385-80659C02A603}"/>
                </a:ext>
              </a:extLst>
            </p:cNvPr>
            <p:cNvCxnSpPr>
              <a:cxnSpLocks/>
              <a:stCxn id="4" idx="7"/>
              <a:endCxn id="6" idx="3"/>
            </p:cNvCxnSpPr>
            <p:nvPr/>
          </p:nvCxnSpPr>
          <p:spPr>
            <a:xfrm flipV="1">
              <a:off x="1369685" y="3525669"/>
              <a:ext cx="613430" cy="621826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F213D17D-F8E6-4778-99B9-2CAB3E10FE59}"/>
                </a:ext>
              </a:extLst>
            </p:cNvPr>
            <p:cNvCxnSpPr>
              <a:cxnSpLocks/>
              <a:stCxn id="4" idx="5"/>
              <a:endCxn id="7" idx="1"/>
            </p:cNvCxnSpPr>
            <p:nvPr/>
          </p:nvCxnSpPr>
          <p:spPr>
            <a:xfrm>
              <a:off x="1369685" y="4524665"/>
              <a:ext cx="613430" cy="63183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9A222653-EFB5-4BF1-A285-910B572A8CEF}"/>
                </a:ext>
              </a:extLst>
            </p:cNvPr>
            <p:cNvCxnSpPr>
              <a:cxnSpLocks/>
              <a:stCxn id="6" idx="5"/>
              <a:endCxn id="5" idx="1"/>
            </p:cNvCxnSpPr>
            <p:nvPr/>
          </p:nvCxnSpPr>
          <p:spPr>
            <a:xfrm>
              <a:off x="2360285" y="3525669"/>
              <a:ext cx="613430" cy="621826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46D6EA0-3A58-44AE-9EFA-6C08F2F40726}"/>
                </a:ext>
              </a:extLst>
            </p:cNvPr>
            <p:cNvCxnSpPr>
              <a:cxnSpLocks/>
              <a:stCxn id="7" idx="7"/>
              <a:endCxn id="5" idx="3"/>
            </p:cNvCxnSpPr>
            <p:nvPr/>
          </p:nvCxnSpPr>
          <p:spPr>
            <a:xfrm flipV="1">
              <a:off x="2360285" y="4524665"/>
              <a:ext cx="613430" cy="63183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7C5E1AB1-E5AA-459C-B1F5-EC6DF1E303DA}"/>
                </a:ext>
              </a:extLst>
            </p:cNvPr>
            <p:cNvCxnSpPr>
              <a:cxnSpLocks/>
              <a:stCxn id="6" idx="4"/>
              <a:endCxn id="7" idx="0"/>
            </p:cNvCxnSpPr>
            <p:nvPr/>
          </p:nvCxnSpPr>
          <p:spPr>
            <a:xfrm>
              <a:off x="2171700" y="3603784"/>
              <a:ext cx="0" cy="1474604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AB545CB-B03C-4FA9-940C-FCA2A0997AA0}"/>
                </a:ext>
              </a:extLst>
            </p:cNvPr>
            <p:cNvSpPr txBox="1"/>
            <p:nvPr/>
          </p:nvSpPr>
          <p:spPr>
            <a:xfrm>
              <a:off x="1027743" y="3427269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20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9A29FD6-5F4B-464C-8544-9374D76CA418}"/>
                </a:ext>
              </a:extLst>
            </p:cNvPr>
            <p:cNvSpPr txBox="1"/>
            <p:nvPr/>
          </p:nvSpPr>
          <p:spPr>
            <a:xfrm>
              <a:off x="1058398" y="4686672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10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91AAFCC-E302-4643-9446-297075CD1F50}"/>
                </a:ext>
              </a:extLst>
            </p:cNvPr>
            <p:cNvSpPr txBox="1"/>
            <p:nvPr/>
          </p:nvSpPr>
          <p:spPr>
            <a:xfrm>
              <a:off x="2286000" y="4086591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30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7D3D9C1-D1C4-46EB-B4D9-4DC556EECC76}"/>
                </a:ext>
              </a:extLst>
            </p:cNvPr>
            <p:cNvSpPr txBox="1"/>
            <p:nvPr/>
          </p:nvSpPr>
          <p:spPr>
            <a:xfrm>
              <a:off x="2668915" y="3419632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10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A9674E1-2E10-4120-98A2-43E8E5A33281}"/>
                </a:ext>
              </a:extLst>
            </p:cNvPr>
            <p:cNvSpPr txBox="1"/>
            <p:nvPr/>
          </p:nvSpPr>
          <p:spPr>
            <a:xfrm>
              <a:off x="2706581" y="4755202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20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EE583E37-A779-4499-B4EE-593D649F24B6}"/>
              </a:ext>
            </a:extLst>
          </p:cNvPr>
          <p:cNvGrpSpPr/>
          <p:nvPr/>
        </p:nvGrpSpPr>
        <p:grpSpPr>
          <a:xfrm>
            <a:off x="4267200" y="3070384"/>
            <a:ext cx="3315529" cy="3567946"/>
            <a:chOff x="4267200" y="3070384"/>
            <a:chExt cx="3315529" cy="3567946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7754977E-5B67-478C-AF8A-741A36098088}"/>
                </a:ext>
              </a:extLst>
            </p:cNvPr>
            <p:cNvSpPr/>
            <p:nvPr/>
          </p:nvSpPr>
          <p:spPr>
            <a:xfrm>
              <a:off x="4647371" y="4069380"/>
              <a:ext cx="533400" cy="5334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i="1" dirty="0"/>
                <a:t>s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9FC4E93D-C9A6-40E0-A133-15CD8E138AD0}"/>
                </a:ext>
              </a:extLst>
            </p:cNvPr>
            <p:cNvSpPr/>
            <p:nvPr/>
          </p:nvSpPr>
          <p:spPr>
            <a:xfrm>
              <a:off x="6628571" y="4069380"/>
              <a:ext cx="533400" cy="5334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i="1" dirty="0"/>
                <a:t>t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7C4C6B20-4A18-41BE-A7CA-D7BB706AE261}"/>
                </a:ext>
              </a:extLst>
            </p:cNvPr>
            <p:cNvSpPr/>
            <p:nvPr/>
          </p:nvSpPr>
          <p:spPr>
            <a:xfrm>
              <a:off x="5637971" y="3070384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i="1" dirty="0"/>
                <a:t>u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81EFADD-6DED-4041-9DDD-7D451A6AFD78}"/>
                </a:ext>
              </a:extLst>
            </p:cNvPr>
            <p:cNvSpPr/>
            <p:nvPr/>
          </p:nvSpPr>
          <p:spPr>
            <a:xfrm>
              <a:off x="5637971" y="5078388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i="1" dirty="0"/>
                <a:t>v</a:t>
              </a: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DFA00332-4B24-42C0-A440-68E481FB34DF}"/>
                </a:ext>
              </a:extLst>
            </p:cNvPr>
            <p:cNvCxnSpPr>
              <a:cxnSpLocks/>
              <a:stCxn id="30" idx="7"/>
              <a:endCxn id="32" idx="3"/>
            </p:cNvCxnSpPr>
            <p:nvPr/>
          </p:nvCxnSpPr>
          <p:spPr>
            <a:xfrm flipV="1">
              <a:off x="5102656" y="3525669"/>
              <a:ext cx="613430" cy="621826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B745005A-034E-4B68-B334-3A86ABA44C69}"/>
                </a:ext>
              </a:extLst>
            </p:cNvPr>
            <p:cNvCxnSpPr>
              <a:cxnSpLocks/>
              <a:stCxn id="30" idx="5"/>
              <a:endCxn id="33" idx="1"/>
            </p:cNvCxnSpPr>
            <p:nvPr/>
          </p:nvCxnSpPr>
          <p:spPr>
            <a:xfrm>
              <a:off x="5102656" y="4524665"/>
              <a:ext cx="613430" cy="63183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79C7C96A-D1DD-46AC-8601-30D8D942A64D}"/>
                </a:ext>
              </a:extLst>
            </p:cNvPr>
            <p:cNvCxnSpPr>
              <a:cxnSpLocks/>
              <a:stCxn id="32" idx="5"/>
              <a:endCxn id="31" idx="1"/>
            </p:cNvCxnSpPr>
            <p:nvPr/>
          </p:nvCxnSpPr>
          <p:spPr>
            <a:xfrm>
              <a:off x="6093256" y="3525669"/>
              <a:ext cx="613430" cy="621826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C3C97E00-ADDD-4E85-BD9C-01E08E224F1F}"/>
                </a:ext>
              </a:extLst>
            </p:cNvPr>
            <p:cNvCxnSpPr>
              <a:cxnSpLocks/>
              <a:stCxn id="33" idx="7"/>
              <a:endCxn id="31" idx="3"/>
            </p:cNvCxnSpPr>
            <p:nvPr/>
          </p:nvCxnSpPr>
          <p:spPr>
            <a:xfrm flipV="1">
              <a:off x="6093256" y="4524665"/>
              <a:ext cx="613430" cy="63183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9945F17D-E783-4BB1-91A2-97A53B8B435E}"/>
                </a:ext>
              </a:extLst>
            </p:cNvPr>
            <p:cNvCxnSpPr>
              <a:cxnSpLocks/>
              <a:stCxn id="32" idx="4"/>
              <a:endCxn id="33" idx="0"/>
            </p:cNvCxnSpPr>
            <p:nvPr/>
          </p:nvCxnSpPr>
          <p:spPr>
            <a:xfrm>
              <a:off x="5904671" y="3603784"/>
              <a:ext cx="0" cy="1474604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8D55E24-2B9E-4D7F-9F96-7150E247C25A}"/>
                </a:ext>
              </a:extLst>
            </p:cNvPr>
            <p:cNvSpPr txBox="1"/>
            <p:nvPr/>
          </p:nvSpPr>
          <p:spPr>
            <a:xfrm>
              <a:off x="4611187" y="3427269"/>
              <a:ext cx="7972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20</a:t>
              </a:r>
              <a:r>
                <a:rPr lang="en-US" dirty="0"/>
                <a:t>/20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B22757C-492A-4EB5-8B4A-BBA315CC16A9}"/>
                </a:ext>
              </a:extLst>
            </p:cNvPr>
            <p:cNvSpPr txBox="1"/>
            <p:nvPr/>
          </p:nvSpPr>
          <p:spPr>
            <a:xfrm>
              <a:off x="4791369" y="4686672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0/10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A375289-CFA8-4CBF-B244-C42707570877}"/>
                </a:ext>
              </a:extLst>
            </p:cNvPr>
            <p:cNvSpPr txBox="1"/>
            <p:nvPr/>
          </p:nvSpPr>
          <p:spPr>
            <a:xfrm>
              <a:off x="5863701" y="4086591"/>
              <a:ext cx="7639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20</a:t>
              </a:r>
              <a:r>
                <a:rPr lang="en-US" dirty="0"/>
                <a:t>/30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2BB5649-AC5D-4E3F-BADF-2F02D564DCDB}"/>
                </a:ext>
              </a:extLst>
            </p:cNvPr>
            <p:cNvSpPr txBox="1"/>
            <p:nvPr/>
          </p:nvSpPr>
          <p:spPr>
            <a:xfrm>
              <a:off x="6401886" y="3419632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0/10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684C74E-0703-4AA5-B532-43C787C5D32E}"/>
                </a:ext>
              </a:extLst>
            </p:cNvPr>
            <p:cNvSpPr txBox="1"/>
            <p:nvPr/>
          </p:nvSpPr>
          <p:spPr>
            <a:xfrm>
              <a:off x="6439551" y="4755202"/>
              <a:ext cx="7994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20</a:t>
              </a:r>
              <a:r>
                <a:rPr lang="en-US" dirty="0"/>
                <a:t>/20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67345CB4-5F1A-4AD6-914E-B2938C6F1123}"/>
                </a:ext>
              </a:extLst>
            </p:cNvPr>
            <p:cNvSpPr txBox="1"/>
            <p:nvPr/>
          </p:nvSpPr>
          <p:spPr>
            <a:xfrm>
              <a:off x="4267200" y="5715000"/>
              <a:ext cx="331552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If we add an augmenting path </a:t>
              </a:r>
              <a:r>
                <a:rPr lang="en-US" b="1" i="1" dirty="0" err="1"/>
                <a:t>suvt</a:t>
              </a:r>
              <a:r>
                <a:rPr lang="en-US" dirty="0"/>
                <a:t> with 20 units, we'll be stuck, unable to add more to </a:t>
              </a:r>
              <a:r>
                <a:rPr lang="en-US" b="1" i="1" dirty="0"/>
                <a:t>v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B348B98F-AA10-4CB1-B2C6-409FA82566C9}"/>
              </a:ext>
            </a:extLst>
          </p:cNvPr>
          <p:cNvGrpSpPr/>
          <p:nvPr/>
        </p:nvGrpSpPr>
        <p:grpSpPr>
          <a:xfrm>
            <a:off x="8056906" y="3048000"/>
            <a:ext cx="3315529" cy="3587282"/>
            <a:chOff x="8056906" y="3048000"/>
            <a:chExt cx="3315529" cy="3587282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CF443DFB-5ED9-4008-8588-E5467E19694B}"/>
                </a:ext>
              </a:extLst>
            </p:cNvPr>
            <p:cNvSpPr/>
            <p:nvPr/>
          </p:nvSpPr>
          <p:spPr>
            <a:xfrm>
              <a:off x="8457371" y="4046996"/>
              <a:ext cx="533400" cy="5334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i="1" dirty="0"/>
                <a:t>s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E0408110-F5B2-4462-B206-050A76FF1F29}"/>
                </a:ext>
              </a:extLst>
            </p:cNvPr>
            <p:cNvSpPr/>
            <p:nvPr/>
          </p:nvSpPr>
          <p:spPr>
            <a:xfrm>
              <a:off x="10438571" y="4046996"/>
              <a:ext cx="533400" cy="5334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i="1" dirty="0"/>
                <a:t>t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4C51A011-A86D-4540-BE13-6D3993165250}"/>
                </a:ext>
              </a:extLst>
            </p:cNvPr>
            <p:cNvSpPr/>
            <p:nvPr/>
          </p:nvSpPr>
          <p:spPr>
            <a:xfrm>
              <a:off x="9447971" y="30480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i="1" dirty="0"/>
                <a:t>u</a:t>
              </a: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521FB1B1-E8BA-41C3-99D2-D546B917CFCB}"/>
                </a:ext>
              </a:extLst>
            </p:cNvPr>
            <p:cNvSpPr/>
            <p:nvPr/>
          </p:nvSpPr>
          <p:spPr>
            <a:xfrm>
              <a:off x="9447971" y="5056004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i="1" dirty="0"/>
                <a:t>v</a:t>
              </a:r>
            </a:p>
          </p:txBody>
        </p: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AE87E628-FA48-4807-A0EF-386FA4C4BA85}"/>
                </a:ext>
              </a:extLst>
            </p:cNvPr>
            <p:cNvCxnSpPr>
              <a:cxnSpLocks/>
              <a:stCxn id="58" idx="7"/>
              <a:endCxn id="60" idx="3"/>
            </p:cNvCxnSpPr>
            <p:nvPr/>
          </p:nvCxnSpPr>
          <p:spPr>
            <a:xfrm flipV="1">
              <a:off x="8912656" y="3503285"/>
              <a:ext cx="613430" cy="621826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BBAB46B8-7C2F-4519-A1A4-D2A6CBE1F6FA}"/>
                </a:ext>
              </a:extLst>
            </p:cNvPr>
            <p:cNvCxnSpPr>
              <a:cxnSpLocks/>
              <a:stCxn id="58" idx="5"/>
              <a:endCxn id="61" idx="1"/>
            </p:cNvCxnSpPr>
            <p:nvPr/>
          </p:nvCxnSpPr>
          <p:spPr>
            <a:xfrm>
              <a:off x="8912656" y="4502281"/>
              <a:ext cx="613430" cy="63183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CA1ED6D5-B03F-4AA6-B82B-FD4DC577DB09}"/>
                </a:ext>
              </a:extLst>
            </p:cNvPr>
            <p:cNvCxnSpPr>
              <a:cxnSpLocks/>
              <a:stCxn id="60" idx="5"/>
              <a:endCxn id="59" idx="1"/>
            </p:cNvCxnSpPr>
            <p:nvPr/>
          </p:nvCxnSpPr>
          <p:spPr>
            <a:xfrm>
              <a:off x="9903256" y="3503285"/>
              <a:ext cx="613430" cy="621826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D46EFA1A-975B-4DD7-82EB-6D9F6496549B}"/>
                </a:ext>
              </a:extLst>
            </p:cNvPr>
            <p:cNvCxnSpPr>
              <a:cxnSpLocks/>
              <a:stCxn id="61" idx="7"/>
              <a:endCxn id="59" idx="3"/>
            </p:cNvCxnSpPr>
            <p:nvPr/>
          </p:nvCxnSpPr>
          <p:spPr>
            <a:xfrm flipV="1">
              <a:off x="9903256" y="4502281"/>
              <a:ext cx="613430" cy="63183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F16FE837-94FE-4A51-82AB-4F284E1ECD7E}"/>
                </a:ext>
              </a:extLst>
            </p:cNvPr>
            <p:cNvCxnSpPr>
              <a:cxnSpLocks/>
              <a:stCxn id="60" idx="4"/>
              <a:endCxn id="61" idx="0"/>
            </p:cNvCxnSpPr>
            <p:nvPr/>
          </p:nvCxnSpPr>
          <p:spPr>
            <a:xfrm>
              <a:off x="9714671" y="3581400"/>
              <a:ext cx="0" cy="1474604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B0078810-CB17-4209-B9F1-E2E6AE10BD5B}"/>
                </a:ext>
              </a:extLst>
            </p:cNvPr>
            <p:cNvSpPr txBox="1"/>
            <p:nvPr/>
          </p:nvSpPr>
          <p:spPr>
            <a:xfrm>
              <a:off x="8421187" y="3404885"/>
              <a:ext cx="7972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20/20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F2123314-91E0-4498-BA37-18D9271FCEA0}"/>
                </a:ext>
              </a:extLst>
            </p:cNvPr>
            <p:cNvSpPr txBox="1"/>
            <p:nvPr/>
          </p:nvSpPr>
          <p:spPr>
            <a:xfrm>
              <a:off x="8457371" y="4664288"/>
              <a:ext cx="7535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10</a:t>
              </a:r>
              <a:r>
                <a:rPr lang="en-US" dirty="0"/>
                <a:t>/10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110B8D9E-B34A-43BF-A0AB-FC45A9174C92}"/>
                </a:ext>
              </a:extLst>
            </p:cNvPr>
            <p:cNvSpPr txBox="1"/>
            <p:nvPr/>
          </p:nvSpPr>
          <p:spPr>
            <a:xfrm>
              <a:off x="9673701" y="4064207"/>
              <a:ext cx="7639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10</a:t>
              </a:r>
              <a:r>
                <a:rPr lang="en-US" dirty="0"/>
                <a:t>/30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6D606246-0D6D-4C4F-8184-A8329550D29F}"/>
                </a:ext>
              </a:extLst>
            </p:cNvPr>
            <p:cNvSpPr txBox="1"/>
            <p:nvPr/>
          </p:nvSpPr>
          <p:spPr>
            <a:xfrm>
              <a:off x="10211885" y="3397248"/>
              <a:ext cx="7572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10</a:t>
              </a:r>
              <a:r>
                <a:rPr lang="en-US" dirty="0"/>
                <a:t>/10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DC751B1B-89FE-46F9-84F1-553F73CED877}"/>
                </a:ext>
              </a:extLst>
            </p:cNvPr>
            <p:cNvSpPr txBox="1"/>
            <p:nvPr/>
          </p:nvSpPr>
          <p:spPr>
            <a:xfrm>
              <a:off x="10249551" y="4732818"/>
              <a:ext cx="7994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20/20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C52726FC-9C26-4358-99B2-4105D5CB065F}"/>
                </a:ext>
              </a:extLst>
            </p:cNvPr>
            <p:cNvSpPr txBox="1"/>
            <p:nvPr/>
          </p:nvSpPr>
          <p:spPr>
            <a:xfrm>
              <a:off x="8056906" y="5711952"/>
              <a:ext cx="331552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By adding an augmenting path </a:t>
              </a:r>
              <a:r>
                <a:rPr lang="en-US" b="1" i="1" dirty="0" err="1"/>
                <a:t>svut</a:t>
              </a:r>
              <a:r>
                <a:rPr lang="en-US" dirty="0"/>
                <a:t> with 10 units, we pull flow off </a:t>
              </a:r>
              <a:r>
                <a:rPr lang="en-US" b="1" i="1" dirty="0" err="1"/>
                <a:t>uv</a:t>
              </a:r>
              <a:r>
                <a:rPr lang="en-US" dirty="0"/>
                <a:t>, splitting it back to </a:t>
              </a:r>
              <a:r>
                <a:rPr lang="en-US" b="1" i="1" dirty="0" err="1"/>
                <a:t>ut</a:t>
              </a:r>
              <a:endParaRPr lang="en-US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72477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5B4F5-2C89-4951-B67E-8FAA63603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it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83AE5-1BAA-4CE1-9C2C-064CD587E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An augmenting path is a flow</a:t>
            </a:r>
          </a:p>
          <a:p>
            <a:pPr lvl="1"/>
            <a:r>
              <a:rPr lang="en-US" dirty="0"/>
              <a:t>It never increases a forward edge beyond its maximum</a:t>
            </a:r>
          </a:p>
          <a:p>
            <a:pPr lvl="1"/>
            <a:r>
              <a:rPr lang="en-US" dirty="0"/>
              <a:t>It never decreases a backward edge below 0</a:t>
            </a:r>
          </a:p>
          <a:p>
            <a:pPr lvl="1"/>
            <a:r>
              <a:rPr lang="en-US" dirty="0"/>
              <a:t>The input to each node (other than </a:t>
            </a:r>
            <a:r>
              <a:rPr lang="en-US" b="1" i="1" dirty="0"/>
              <a:t>s</a:t>
            </a:r>
            <a:r>
              <a:rPr lang="en-US" dirty="0"/>
              <a:t> and </a:t>
            </a:r>
            <a:r>
              <a:rPr lang="en-US" b="1" i="1" dirty="0"/>
              <a:t>t</a:t>
            </a:r>
            <a:r>
              <a:rPr lang="en-US" dirty="0"/>
              <a:t>) continues to be equal to the output</a:t>
            </a:r>
          </a:p>
          <a:p>
            <a:r>
              <a:rPr lang="en-US" dirty="0"/>
              <a:t>Each augmenting path adds additional flow because more is coming out of </a:t>
            </a:r>
            <a:r>
              <a:rPr lang="en-US" b="1" i="1" dirty="0"/>
              <a:t>s</a:t>
            </a:r>
            <a:r>
              <a:rPr lang="en-US" dirty="0"/>
              <a:t> (and going into </a:t>
            </a:r>
            <a:r>
              <a:rPr lang="en-US" b="1" i="1" dirty="0"/>
              <a:t>t</a:t>
            </a:r>
            <a:r>
              <a:rPr lang="en-US" dirty="0"/>
              <a:t>)</a:t>
            </a:r>
          </a:p>
          <a:p>
            <a:r>
              <a:rPr lang="en-US" dirty="0"/>
              <a:t>When you can't find any more augmenting paths, there's no way to add more flow from </a:t>
            </a:r>
            <a:r>
              <a:rPr lang="en-US" b="1" i="1" dirty="0"/>
              <a:t>s</a:t>
            </a:r>
            <a:r>
              <a:rPr lang="en-US" dirty="0"/>
              <a:t> to </a:t>
            </a:r>
            <a:r>
              <a:rPr lang="en-US" b="1" i="1" dirty="0"/>
              <a:t>t</a:t>
            </a:r>
          </a:p>
          <a:p>
            <a:r>
              <a:rPr lang="en-US" dirty="0"/>
              <a:t>Since all weights are integers, we will eventually reach the maximum flow, even if we're only increasing by 1 each time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68815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 of Ford-Fulkerson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Our definition of Ford-Fulkerson didn't say how you pick the augmenting path</a:t>
            </a:r>
          </a:p>
          <a:p>
            <a:r>
              <a:rPr lang="en-US" dirty="0"/>
              <a:t>If the capacities are all integers, each flow value is an integer</a:t>
            </a:r>
          </a:p>
          <a:p>
            <a:r>
              <a:rPr lang="en-US" dirty="0"/>
              <a:t>An augmenting path will increase the total flow by at least 1 each time</a:t>
            </a:r>
          </a:p>
          <a:p>
            <a:r>
              <a:rPr lang="en-US" dirty="0"/>
              <a:t>Thus, the algorithm could take O(|</a:t>
            </a:r>
            <a:r>
              <a:rPr lang="en-US" b="1" i="1" dirty="0" err="1"/>
              <a:t>E</a:t>
            </a:r>
            <a:r>
              <a:rPr lang="en-US" i="1" dirty="0" err="1"/>
              <a:t>|</a:t>
            </a:r>
            <a:r>
              <a:rPr lang="en-US" b="1" i="1" dirty="0" err="1"/>
              <a:t>f</a:t>
            </a:r>
            <a:r>
              <a:rPr lang="en-US" dirty="0"/>
              <a:t>), where |</a:t>
            </a:r>
            <a:r>
              <a:rPr lang="en-US" b="1" i="1" dirty="0"/>
              <a:t>E</a:t>
            </a:r>
            <a:r>
              <a:rPr lang="en-US" dirty="0"/>
              <a:t>|</a:t>
            </a:r>
            <a:r>
              <a:rPr lang="en-US" b="1" i="1" dirty="0"/>
              <a:t> </a:t>
            </a:r>
            <a:r>
              <a:rPr lang="en-US" dirty="0"/>
              <a:t>is the number of edges in the graph and </a:t>
            </a:r>
            <a:r>
              <a:rPr lang="en-US" b="1" i="1" dirty="0"/>
              <a:t>f</a:t>
            </a:r>
            <a:r>
              <a:rPr lang="en-US" dirty="0"/>
              <a:t> is the maximum flow</a:t>
            </a:r>
          </a:p>
          <a:p>
            <a:pPr lvl="1"/>
            <a:r>
              <a:rPr lang="en-US" dirty="0"/>
              <a:t>That could be terrible if </a:t>
            </a:r>
            <a:r>
              <a:rPr lang="en-US" b="1" i="1" dirty="0"/>
              <a:t>f</a:t>
            </a:r>
            <a:r>
              <a:rPr lang="en-US" dirty="0"/>
              <a:t> has a large numerical value</a:t>
            </a:r>
          </a:p>
          <a:p>
            <a:r>
              <a:rPr lang="en-US" dirty="0"/>
              <a:t>Edmonds-Karp is a variation of Ford-Fulkerson that uses a breadth-first search to find a shortest augmenting path</a:t>
            </a:r>
          </a:p>
          <a:p>
            <a:pPr lvl="1"/>
            <a:r>
              <a:rPr lang="en-US" dirty="0"/>
              <a:t>It runs in O(|</a:t>
            </a:r>
            <a:r>
              <a:rPr lang="en-US" b="1" i="1" dirty="0"/>
              <a:t>V</a:t>
            </a:r>
            <a:r>
              <a:rPr lang="en-US" dirty="0"/>
              <a:t>||</a:t>
            </a:r>
            <a:r>
              <a:rPr lang="en-US" b="1" i="1" dirty="0"/>
              <a:t>E</a:t>
            </a:r>
            <a:r>
              <a:rPr lang="en-US" dirty="0"/>
              <a:t>|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6470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Cuts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2104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b="1" dirty="0"/>
              <a:t>cut</a:t>
            </a:r>
            <a:r>
              <a:rPr lang="en-US" dirty="0"/>
              <a:t> in a graph partitions the graph into two disjoint sets</a:t>
            </a:r>
          </a:p>
          <a:p>
            <a:r>
              <a:rPr lang="en-US" dirty="0"/>
              <a:t>An </a:t>
            </a:r>
            <a:r>
              <a:rPr lang="en-US" b="1" i="1" dirty="0" err="1"/>
              <a:t>st</a:t>
            </a:r>
            <a:r>
              <a:rPr lang="en-US" b="1" dirty="0"/>
              <a:t>-cut</a:t>
            </a:r>
            <a:r>
              <a:rPr lang="en-US" dirty="0"/>
              <a:t> is a cut such that </a:t>
            </a:r>
            <a:r>
              <a:rPr lang="en-US" b="1" i="1" dirty="0"/>
              <a:t>s</a:t>
            </a:r>
            <a:r>
              <a:rPr lang="en-US" dirty="0"/>
              <a:t> is in one partition and </a:t>
            </a:r>
            <a:r>
              <a:rPr lang="en-US" b="1" i="1" dirty="0"/>
              <a:t>t</a:t>
            </a:r>
            <a:r>
              <a:rPr lang="en-US" dirty="0"/>
              <a:t> is in the other</a:t>
            </a:r>
          </a:p>
          <a:p>
            <a:r>
              <a:rPr lang="en-US" dirty="0"/>
              <a:t>Think of it as a line that slices through the edges, putting </a:t>
            </a:r>
            <a:r>
              <a:rPr lang="en-US" b="1" i="1" dirty="0"/>
              <a:t>s</a:t>
            </a:r>
            <a:r>
              <a:rPr lang="en-US" dirty="0"/>
              <a:t> on one side and </a:t>
            </a:r>
            <a:r>
              <a:rPr lang="en-US" b="1" i="1" dirty="0"/>
              <a:t>t</a:t>
            </a:r>
            <a:r>
              <a:rPr lang="en-US" dirty="0"/>
              <a:t> on the other</a:t>
            </a:r>
          </a:p>
          <a:p>
            <a:r>
              <a:rPr lang="en-US" dirty="0"/>
              <a:t>The </a:t>
            </a:r>
            <a:r>
              <a:rPr lang="en-US" b="1" dirty="0"/>
              <a:t>capacity of a cut</a:t>
            </a:r>
            <a:r>
              <a:rPr lang="en-US" dirty="0"/>
              <a:t> is the sum of the capacities of the edges that the cut divides</a:t>
            </a:r>
          </a:p>
        </p:txBody>
      </p:sp>
    </p:spTree>
    <p:extLst>
      <p:ext uri="{BB962C8B-B14F-4D97-AF65-F5344CB8AC3E}">
        <p14:creationId xmlns:p14="http://schemas.microsoft.com/office/powerpoint/2010/main" val="398990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Maxflow-mincut</a:t>
            </a:r>
            <a:r>
              <a:rPr lang="en-US" dirty="0"/>
              <a:t>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smallest capacity </a:t>
            </a:r>
            <a:r>
              <a:rPr lang="en-US" b="1" i="1" dirty="0" err="1"/>
              <a:t>st</a:t>
            </a:r>
            <a:r>
              <a:rPr lang="en-US" dirty="0"/>
              <a:t>-cut you can make has the same capacity as the largest possible </a:t>
            </a:r>
            <a:r>
              <a:rPr lang="en-US" b="1" i="1" dirty="0" err="1"/>
              <a:t>st</a:t>
            </a:r>
            <a:r>
              <a:rPr lang="en-US" dirty="0"/>
              <a:t>-flow</a:t>
            </a:r>
          </a:p>
          <a:p>
            <a:r>
              <a:rPr lang="en-US" dirty="0"/>
              <a:t>Intuitively, it's like that cut is a set of edges that most constricts the flow from </a:t>
            </a:r>
            <a:r>
              <a:rPr lang="en-US" b="1" i="1" dirty="0"/>
              <a:t>s</a:t>
            </a:r>
            <a:r>
              <a:rPr lang="en-US" dirty="0"/>
              <a:t> to </a:t>
            </a:r>
            <a:r>
              <a:rPr lang="en-US" b="1" i="1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348517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</a:t>
            </a:r>
            <a:r>
              <a:rPr lang="en-US" i="1" dirty="0" err="1"/>
              <a:t>st</a:t>
            </a:r>
            <a:r>
              <a:rPr lang="en-US" dirty="0"/>
              <a:t>-cut</a:t>
            </a:r>
          </a:p>
        </p:txBody>
      </p:sp>
      <p:sp>
        <p:nvSpPr>
          <p:cNvPr id="4" name="Oval 3"/>
          <p:cNvSpPr/>
          <p:nvPr/>
        </p:nvSpPr>
        <p:spPr>
          <a:xfrm>
            <a:off x="2362200" y="3886200"/>
            <a:ext cx="533400" cy="533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s</a:t>
            </a:r>
          </a:p>
        </p:txBody>
      </p:sp>
      <p:sp>
        <p:nvSpPr>
          <p:cNvPr id="5" name="Oval 4"/>
          <p:cNvSpPr/>
          <p:nvPr/>
        </p:nvSpPr>
        <p:spPr>
          <a:xfrm>
            <a:off x="9372600" y="3886200"/>
            <a:ext cx="533400" cy="533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t</a:t>
            </a:r>
          </a:p>
        </p:txBody>
      </p:sp>
      <p:sp>
        <p:nvSpPr>
          <p:cNvPr id="6" name="Oval 5"/>
          <p:cNvSpPr/>
          <p:nvPr/>
        </p:nvSpPr>
        <p:spPr>
          <a:xfrm>
            <a:off x="4191000" y="205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7391400" y="205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4191000" y="388847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7391400" y="388847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d</a:t>
            </a:r>
          </a:p>
        </p:txBody>
      </p:sp>
      <p:sp>
        <p:nvSpPr>
          <p:cNvPr id="10" name="Oval 9"/>
          <p:cNvSpPr/>
          <p:nvPr/>
        </p:nvSpPr>
        <p:spPr>
          <a:xfrm>
            <a:off x="4191000" y="5715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e</a:t>
            </a:r>
          </a:p>
        </p:txBody>
      </p:sp>
      <p:sp>
        <p:nvSpPr>
          <p:cNvPr id="11" name="Oval 10"/>
          <p:cNvSpPr/>
          <p:nvPr/>
        </p:nvSpPr>
        <p:spPr>
          <a:xfrm>
            <a:off x="7391400" y="5715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f</a:t>
            </a:r>
          </a:p>
        </p:txBody>
      </p:sp>
      <p:cxnSp>
        <p:nvCxnSpPr>
          <p:cNvPr id="13" name="Straight Arrow Connector 12"/>
          <p:cNvCxnSpPr>
            <a:stCxn id="4" idx="6"/>
            <a:endCxn id="8" idx="2"/>
          </p:cNvCxnSpPr>
          <p:nvPr/>
        </p:nvCxnSpPr>
        <p:spPr>
          <a:xfrm>
            <a:off x="2895600" y="4152901"/>
            <a:ext cx="1295400" cy="227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7"/>
            <a:endCxn id="6" idx="3"/>
          </p:cNvCxnSpPr>
          <p:nvPr/>
        </p:nvCxnSpPr>
        <p:spPr>
          <a:xfrm flipV="1">
            <a:off x="2817485" y="2512685"/>
            <a:ext cx="14516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6"/>
            <a:endCxn id="7" idx="2"/>
          </p:cNvCxnSpPr>
          <p:nvPr/>
        </p:nvCxnSpPr>
        <p:spPr>
          <a:xfrm>
            <a:off x="4724400" y="2324100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5"/>
            <a:endCxn id="9" idx="1"/>
          </p:cNvCxnSpPr>
          <p:nvPr/>
        </p:nvCxnSpPr>
        <p:spPr>
          <a:xfrm>
            <a:off x="4646285" y="2512686"/>
            <a:ext cx="2823230" cy="145390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6"/>
            <a:endCxn id="9" idx="2"/>
          </p:cNvCxnSpPr>
          <p:nvPr/>
        </p:nvCxnSpPr>
        <p:spPr>
          <a:xfrm>
            <a:off x="4724400" y="4155175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9" idx="6"/>
            <a:endCxn id="5" idx="2"/>
          </p:cNvCxnSpPr>
          <p:nvPr/>
        </p:nvCxnSpPr>
        <p:spPr>
          <a:xfrm flipV="1">
            <a:off x="7924800" y="4152901"/>
            <a:ext cx="1447800" cy="227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7" idx="5"/>
            <a:endCxn id="5" idx="1"/>
          </p:cNvCxnSpPr>
          <p:nvPr/>
        </p:nvCxnSpPr>
        <p:spPr>
          <a:xfrm>
            <a:off x="7846685" y="2512685"/>
            <a:ext cx="16040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8" idx="5"/>
            <a:endCxn id="11" idx="1"/>
          </p:cNvCxnSpPr>
          <p:nvPr/>
        </p:nvCxnSpPr>
        <p:spPr>
          <a:xfrm>
            <a:off x="4646285" y="4343761"/>
            <a:ext cx="2823230" cy="144935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0" idx="6"/>
            <a:endCxn id="11" idx="2"/>
          </p:cNvCxnSpPr>
          <p:nvPr/>
        </p:nvCxnSpPr>
        <p:spPr>
          <a:xfrm>
            <a:off x="4724400" y="5981700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4" idx="5"/>
            <a:endCxn id="10" idx="1"/>
          </p:cNvCxnSpPr>
          <p:nvPr/>
        </p:nvCxnSpPr>
        <p:spPr>
          <a:xfrm>
            <a:off x="2817485" y="4341485"/>
            <a:ext cx="14516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1" idx="0"/>
            <a:endCxn id="9" idx="4"/>
          </p:cNvCxnSpPr>
          <p:nvPr/>
        </p:nvCxnSpPr>
        <p:spPr>
          <a:xfrm flipV="1">
            <a:off x="7658100" y="4421876"/>
            <a:ext cx="0" cy="129312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1" idx="7"/>
            <a:endCxn id="5" idx="3"/>
          </p:cNvCxnSpPr>
          <p:nvPr/>
        </p:nvCxnSpPr>
        <p:spPr>
          <a:xfrm flipV="1">
            <a:off x="7846685" y="4341485"/>
            <a:ext cx="16040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560685" y="164167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48000" y="258811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865485" y="254206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190883" y="353425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7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560685" y="3540312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458200" y="2594172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153400" y="353156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7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534400" y="50393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6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558945" y="476810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334000" y="48869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486400" y="598679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819400" y="48869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6</a:t>
            </a:r>
          </a:p>
        </p:txBody>
      </p:sp>
      <p:sp>
        <p:nvSpPr>
          <p:cNvPr id="16" name="Freeform 15"/>
          <p:cNvSpPr/>
          <p:nvPr/>
        </p:nvSpPr>
        <p:spPr>
          <a:xfrm>
            <a:off x="1524001" y="3111330"/>
            <a:ext cx="5283878" cy="3753494"/>
          </a:xfrm>
          <a:custGeom>
            <a:avLst/>
            <a:gdLst>
              <a:gd name="connsiteX0" fmla="*/ 0 w 5229288"/>
              <a:gd name="connsiteY0" fmla="*/ 0 h 3930555"/>
              <a:gd name="connsiteX1" fmla="*/ 4749421 w 5229288"/>
              <a:gd name="connsiteY1" fmla="*/ 791570 h 3930555"/>
              <a:gd name="connsiteX2" fmla="*/ 4817660 w 5229288"/>
              <a:gd name="connsiteY2" fmla="*/ 3930555 h 3930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9288" h="3930555">
                <a:moveTo>
                  <a:pt x="0" y="0"/>
                </a:moveTo>
                <a:cubicBezTo>
                  <a:pt x="1973239" y="68239"/>
                  <a:pt x="3946478" y="136478"/>
                  <a:pt x="4749421" y="791570"/>
                </a:cubicBezTo>
                <a:cubicBezTo>
                  <a:pt x="5552364" y="1446662"/>
                  <a:pt x="5185012" y="2688608"/>
                  <a:pt x="4817660" y="3930555"/>
                </a:cubicBezTo>
              </a:path>
            </a:pathLst>
          </a:custGeom>
          <a:noFill/>
          <a:ln w="571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482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Bipartite matching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on Homework 5</a:t>
            </a:r>
          </a:p>
          <a:p>
            <a:pPr lvl="1"/>
            <a:r>
              <a:rPr lang="en-US" dirty="0"/>
              <a:t>Due Friday by midnight</a:t>
            </a:r>
          </a:p>
          <a:p>
            <a:r>
              <a:rPr lang="en-US" dirty="0"/>
              <a:t>Read section 7.5</a:t>
            </a:r>
            <a:endParaRPr lang="en-US" b="1" dirty="0"/>
          </a:p>
          <a:p>
            <a:pPr lvl="1"/>
            <a:endParaRPr lang="en-US" b="1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70EFE-54F6-42E5-91E7-2E6212506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3DA8E-C6B6-49A5-84AB-D01C047310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19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89" name="Picture 1" descr="C:\Documents and Settings\wittmanb\Local Settings\Temporary Internet Files\Content.IE5\3XKRP46P\MPj04065200000[1].jpg"/>
          <p:cNvPicPr>
            <a:picLocks noChangeAspect="1" noChangeArrowheads="1"/>
          </p:cNvPicPr>
          <p:nvPr/>
        </p:nvPicPr>
        <p:blipFill rotWithShape="1">
          <a:blip r:embed="rId2" cstate="print"/>
          <a:srcRect b="34350"/>
          <a:stretch/>
        </p:blipFill>
        <p:spPr bwMode="auto">
          <a:xfrm>
            <a:off x="1555" y="1524001"/>
            <a:ext cx="12192000" cy="5334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-1556" y="1524001"/>
            <a:ext cx="12191999" cy="5333999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alpha val="70000"/>
                </a:schemeClr>
              </a:gs>
            </a:gsLst>
            <a:lin ang="5400000" scaled="0"/>
          </a:gradFill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</a:t>
            </a:r>
            <a:r>
              <a:rPr lang="en-US" dirty="0" err="1"/>
              <a:t>warmup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butcher goes to the market with $100</a:t>
            </a:r>
          </a:p>
          <a:p>
            <a:r>
              <a:rPr lang="en-US" dirty="0"/>
              <a:t>He has to buy exactly 100 animals (for no especially good reason)</a:t>
            </a:r>
          </a:p>
          <a:p>
            <a:r>
              <a:rPr lang="en-US" dirty="0"/>
              <a:t>There are cows, geese and chicken for sale</a:t>
            </a:r>
          </a:p>
          <a:p>
            <a:pPr lvl="1"/>
            <a:r>
              <a:rPr lang="en-US" dirty="0"/>
              <a:t>Cows are $15 each</a:t>
            </a:r>
          </a:p>
          <a:p>
            <a:pPr lvl="1"/>
            <a:r>
              <a:rPr lang="en-US" dirty="0"/>
              <a:t>Geese are $1 each </a:t>
            </a:r>
          </a:p>
          <a:p>
            <a:pPr lvl="1"/>
            <a:r>
              <a:rPr lang="en-US" dirty="0"/>
              <a:t>Chickens are $0.25 each</a:t>
            </a:r>
          </a:p>
          <a:p>
            <a:r>
              <a:rPr lang="en-US" dirty="0"/>
              <a:t>He has to buy at least one of each animal and has to spend all his money</a:t>
            </a:r>
          </a:p>
          <a:p>
            <a:r>
              <a:rPr lang="en-US" dirty="0"/>
              <a:t>What does the butcher buy?</a:t>
            </a:r>
          </a:p>
        </p:txBody>
      </p:sp>
    </p:spTree>
    <p:extLst>
      <p:ext uri="{BB962C8B-B14F-4D97-AF65-F5344CB8AC3E}">
        <p14:creationId xmlns:p14="http://schemas.microsoft.com/office/powerpoint/2010/main" val="14154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Sequence Alignment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26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</a:t>
            </a:r>
            <a:r>
              <a:rPr lang="en-US" i="1" dirty="0"/>
              <a:t>A</a:t>
            </a:r>
            <a:r>
              <a:rPr lang="en-US" dirty="0"/>
              <a:t> of OPT values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600201" y="1916434"/>
          <a:ext cx="8534403" cy="47129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8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23663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i="1" dirty="0"/>
                        <a:t>δ</a:t>
                      </a:r>
                      <a:endParaRPr lang="en-US" sz="2000" b="1" i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…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j</a:t>
                      </a:r>
                      <a:r>
                        <a:rPr lang="en-US" sz="2000" baseline="0" dirty="0"/>
                        <a:t> -1)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/>
                        <a:t>j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n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i="1" dirty="0"/>
                        <a:t>δ</a:t>
                      </a:r>
                      <a:endParaRPr lang="en-US" sz="2000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r"/>
                      <a:r>
                        <a:rPr lang="en-US" sz="2000" b="1" i="1" dirty="0" err="1"/>
                        <a:t>i</a:t>
                      </a:r>
                      <a:r>
                        <a:rPr lang="en-US" sz="2000" dirty="0"/>
                        <a:t> – 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i</a:t>
                      </a:r>
                      <a:r>
                        <a:rPr lang="en-US" dirty="0"/>
                        <a:t>-1</a:t>
                      </a:r>
                      <a:r>
                        <a:rPr lang="en-US" sz="2000" dirty="0"/>
                        <a:t>)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r"/>
                      <a:r>
                        <a:rPr lang="en-US" sz="2000" b="1" i="1" dirty="0" err="1"/>
                        <a:t>i</a:t>
                      </a:r>
                      <a:endParaRPr lang="en-US" sz="2000" b="1" i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 err="1"/>
                        <a:t>i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r"/>
                      <a:r>
                        <a:rPr lang="en-US" sz="2000" b="1" i="1" dirty="0"/>
                        <a:t>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m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…</a:t>
                      </a:r>
                      <a:endParaRPr lang="en-US" sz="2000" b="1" i="1" baseline="-25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baseline="0" dirty="0"/>
                        <a:t>j</a:t>
                      </a:r>
                      <a:r>
                        <a:rPr lang="en-US" sz="2000" baseline="0" dirty="0"/>
                        <a:t> - 1</a:t>
                      </a:r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j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7620003" y="4343403"/>
            <a:ext cx="0" cy="45720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010403" y="4343403"/>
            <a:ext cx="457200" cy="38100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>
            <a:off x="7315203" y="4648203"/>
            <a:ext cx="0" cy="45720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1090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alignment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minimum cost to align:</a:t>
            </a:r>
          </a:p>
          <a:p>
            <a:pPr lvl="1"/>
            <a:r>
              <a:rPr lang="en-US" dirty="0"/>
              <a:t>"machine"</a:t>
            </a:r>
          </a:p>
          <a:p>
            <a:pPr lvl="1"/>
            <a:r>
              <a:rPr lang="en-US" dirty="0"/>
              <a:t>"catching"</a:t>
            </a:r>
          </a:p>
          <a:p>
            <a:r>
              <a:rPr lang="en-US" dirty="0"/>
              <a:t>The cost of an insertion (or deletion) </a:t>
            </a:r>
            <a:r>
              <a:rPr lang="el-GR" dirty="0"/>
              <a:t>δ</a:t>
            </a:r>
            <a:r>
              <a:rPr lang="en-US" dirty="0"/>
              <a:t> is 1</a:t>
            </a:r>
          </a:p>
          <a:p>
            <a:r>
              <a:rPr lang="en-US" dirty="0"/>
              <a:t>The cost of replacing any letter with a different letter is 1</a:t>
            </a:r>
          </a:p>
          <a:p>
            <a:r>
              <a:rPr lang="en-US" dirty="0"/>
              <a:t>The cost of "replacing" any letter with itself is 0</a:t>
            </a:r>
          </a:p>
        </p:txBody>
      </p:sp>
    </p:spTree>
    <p:extLst>
      <p:ext uri="{BB962C8B-B14F-4D97-AF65-F5344CB8AC3E}">
        <p14:creationId xmlns:p14="http://schemas.microsoft.com/office/powerpoint/2010/main" val="79105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691CC-656D-45B9-B404-FA21E0980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Fill in the table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55F91D3-7388-4EB9-A0B6-ABAD261D3A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4588709"/>
              </p:ext>
            </p:extLst>
          </p:nvPr>
        </p:nvGraphicFramePr>
        <p:xfrm>
          <a:off x="1607128" y="1676400"/>
          <a:ext cx="8977743" cy="475774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97527">
                  <a:extLst>
                    <a:ext uri="{9D8B030D-6E8A-4147-A177-3AD203B41FA5}">
                      <a16:colId xmlns:a16="http://schemas.microsoft.com/office/drawing/2014/main" val="604115324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685964313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78850547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91342045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187871779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028875099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961959807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440962400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1313517557"/>
                    </a:ext>
                  </a:extLst>
                </a:gridCol>
              </a:tblGrid>
              <a:tr h="47783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h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/>
                        <a:t>i</a:t>
                      </a:r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9466870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1207309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821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4698067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5736630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6929718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7931716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/>
                        <a:t>i</a:t>
                      </a:r>
                      <a:endParaRPr lang="en-US" sz="24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5703471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3028678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g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1275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241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4503</TotalTime>
  <Words>1247</Words>
  <Application>Microsoft Office PowerPoint</Application>
  <PresentationFormat>Widescreen</PresentationFormat>
  <Paragraphs>254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Assignment 5</vt:lpstr>
      <vt:lpstr>Logical warmup</vt:lpstr>
      <vt:lpstr>Back to Sequence Alignment</vt:lpstr>
      <vt:lpstr>Table A of OPT values</vt:lpstr>
      <vt:lpstr>Sequence alignment example</vt:lpstr>
      <vt:lpstr>Fill in the table</vt:lpstr>
      <vt:lpstr>Three-sentence Summary of the Maximum-Flow Problem and the Ford-Fulkerson Algorithm and Minimum Cuts</vt:lpstr>
      <vt:lpstr>Maximum Flow</vt:lpstr>
      <vt:lpstr>Flow networks</vt:lpstr>
      <vt:lpstr>Flow</vt:lpstr>
      <vt:lpstr>Applications of flow problems</vt:lpstr>
      <vt:lpstr>Maximum flow</vt:lpstr>
      <vt:lpstr>Flow network</vt:lpstr>
      <vt:lpstr>Augmenting path</vt:lpstr>
      <vt:lpstr>Terminology</vt:lpstr>
      <vt:lpstr>Ford-Fulkerson algorithm</vt:lpstr>
      <vt:lpstr>Find a max flow</vt:lpstr>
      <vt:lpstr>Why do we need the rule for backwards edges?</vt:lpstr>
      <vt:lpstr>Why does it work?</vt:lpstr>
      <vt:lpstr>Running time of Ford-Fulkerson</vt:lpstr>
      <vt:lpstr>Minimum Cuts</vt:lpstr>
      <vt:lpstr>Cuts</vt:lpstr>
      <vt:lpstr>Maxflow-mincut theorem</vt:lpstr>
      <vt:lpstr>Minimum st-cut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645</cp:revision>
  <dcterms:created xsi:type="dcterms:W3CDTF">2009-08-24T20:26:10Z</dcterms:created>
  <dcterms:modified xsi:type="dcterms:W3CDTF">2024-03-18T14:13:11Z</dcterms:modified>
</cp:coreProperties>
</file>